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Caveat"/>
      <p:regular r:id="rId22"/>
      <p:bold r:id="rId23"/>
    </p:embeddedFont>
    <p:embeddedFont>
      <p:font typeface="Nunito"/>
      <p:regular r:id="rId24"/>
      <p:bold r:id="rId25"/>
      <p:italic r:id="rId26"/>
      <p:boldItalic r:id="rId27"/>
    </p:embeddedFont>
    <p:embeddedFont>
      <p:font typeface="Pacifico"/>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Caveat-regular.fntdata"/><Relationship Id="rId21" Type="http://schemas.openxmlformats.org/officeDocument/2006/relationships/font" Target="fonts/Roboto-boldItalic.fntdata"/><Relationship Id="rId24" Type="http://schemas.openxmlformats.org/officeDocument/2006/relationships/font" Target="fonts/Nunito-regular.fntdata"/><Relationship Id="rId23"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Pacifico-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a9e95567d_0_2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6a9e95567d_0_2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6a9e95567d_0_2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6a9e95567d_0_2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6a9e95567d_0_2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6a9e95567d_0_2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a9e95567d_0_1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6a9e95567d_0_1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a9e95567d_0_1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6a9e95567d_0_1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a9e95567d_0_2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6a9e95567d_0_2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a9e95567d_0_2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a9e95567d_0_2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a9e95567d_0_2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6a9e95567d_0_2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a9e95567d_0_2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a9e95567d_0_2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a9e95567d_0_2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6a9e95567d_0_2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a9e95567d_0_2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6a9e95567d_0_2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5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626550" y="1344028"/>
            <a:ext cx="5361300" cy="963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sz="2600">
                <a:solidFill>
                  <a:srgbClr val="000000"/>
                </a:solidFill>
                <a:highlight>
                  <a:srgbClr val="FFFFFF"/>
                </a:highlight>
                <a:latin typeface="Pacifico"/>
                <a:ea typeface="Pacifico"/>
                <a:cs typeface="Pacifico"/>
                <a:sym typeface="Pacifico"/>
              </a:rPr>
              <a:t> comunidades virtuales de aprendizaje</a:t>
            </a:r>
            <a:r>
              <a:rPr lang="es" sz="1000">
                <a:solidFill>
                  <a:srgbClr val="000000"/>
                </a:solidFill>
                <a:highlight>
                  <a:srgbClr val="FFFFFF"/>
                </a:highlight>
                <a:latin typeface="Roboto"/>
                <a:ea typeface="Roboto"/>
                <a:cs typeface="Roboto"/>
                <a:sym typeface="Roboto"/>
              </a:rPr>
              <a:t> </a:t>
            </a:r>
            <a:endParaRPr/>
          </a:p>
        </p:txBody>
      </p:sp>
      <p:sp>
        <p:nvSpPr>
          <p:cNvPr id="129" name="Google Shape;129;p13"/>
          <p:cNvSpPr txBox="1"/>
          <p:nvPr>
            <p:ph idx="1" type="subTitle"/>
          </p:nvPr>
        </p:nvSpPr>
        <p:spPr>
          <a:xfrm>
            <a:off x="196425" y="2792114"/>
            <a:ext cx="5361300" cy="1219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equipo 1: ingrid fernanda, angel, y luis rubiños.</a:t>
            </a:r>
            <a:endParaRPr/>
          </a:p>
          <a:p>
            <a:pPr indent="0" lvl="0" marL="0" rtl="0" algn="ctr">
              <a:spcBef>
                <a:spcPts val="0"/>
              </a:spcBef>
              <a:spcAft>
                <a:spcPts val="0"/>
              </a:spcAft>
              <a:buNone/>
            </a:pPr>
            <a:r>
              <a:rPr lang="es"/>
              <a:t>grado y grupo: 1° “B”</a:t>
            </a:r>
            <a:endParaRPr/>
          </a:p>
          <a:p>
            <a:pPr indent="0" lvl="0" marL="0" rtl="0" algn="ctr">
              <a:spcBef>
                <a:spcPts val="0"/>
              </a:spcBef>
              <a:spcAft>
                <a:spcPts val="0"/>
              </a:spcAft>
              <a:buNone/>
            </a:pPr>
            <a:r>
              <a:rPr lang="es"/>
              <a:t>materia: cultura digital  </a:t>
            </a:r>
            <a:endParaRPr/>
          </a:p>
        </p:txBody>
      </p:sp>
      <p:pic>
        <p:nvPicPr>
          <p:cNvPr id="130" name="Google Shape;130;p13"/>
          <p:cNvPicPr preferRelativeResize="0"/>
          <p:nvPr/>
        </p:nvPicPr>
        <p:blipFill>
          <a:blip r:embed="rId3">
            <a:alphaModFix/>
          </a:blip>
          <a:stretch>
            <a:fillRect/>
          </a:stretch>
        </p:blipFill>
        <p:spPr>
          <a:xfrm>
            <a:off x="196425" y="211725"/>
            <a:ext cx="2371701" cy="1387275"/>
          </a:xfrm>
          <a:prstGeom prst="rect">
            <a:avLst/>
          </a:prstGeom>
          <a:noFill/>
          <a:ln>
            <a:noFill/>
          </a:ln>
        </p:spPr>
      </p:pic>
      <p:pic>
        <p:nvPicPr>
          <p:cNvPr id="131" name="Google Shape;131;p13"/>
          <p:cNvPicPr preferRelativeResize="0"/>
          <p:nvPr/>
        </p:nvPicPr>
        <p:blipFill>
          <a:blip r:embed="rId4">
            <a:alphaModFix/>
          </a:blip>
          <a:stretch>
            <a:fillRect/>
          </a:stretch>
        </p:blipFill>
        <p:spPr>
          <a:xfrm>
            <a:off x="5369022" y="1946934"/>
            <a:ext cx="3980525" cy="288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819150" y="40325"/>
            <a:ext cx="7505700" cy="9546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lang="es" sz="3800">
                <a:solidFill>
                  <a:srgbClr val="E69138"/>
                </a:solidFill>
                <a:latin typeface="Caveat"/>
                <a:ea typeface="Caveat"/>
                <a:cs typeface="Caveat"/>
                <a:sym typeface="Caveat"/>
              </a:rPr>
              <a:t>Foros en </a:t>
            </a:r>
            <a:r>
              <a:rPr lang="es" sz="3800">
                <a:solidFill>
                  <a:srgbClr val="E69138"/>
                </a:solidFill>
                <a:latin typeface="Caveat"/>
                <a:ea typeface="Caveat"/>
                <a:cs typeface="Caveat"/>
                <a:sym typeface="Caveat"/>
              </a:rPr>
              <a:t>línea</a:t>
            </a:r>
            <a:r>
              <a:rPr lang="es" sz="3800">
                <a:solidFill>
                  <a:srgbClr val="E69138"/>
                </a:solidFill>
                <a:latin typeface="Caveat"/>
                <a:ea typeface="Caveat"/>
                <a:cs typeface="Caveat"/>
                <a:sym typeface="Caveat"/>
              </a:rPr>
              <a:t> y comunidades </a:t>
            </a:r>
            <a:endParaRPr sz="3800">
              <a:solidFill>
                <a:srgbClr val="E69138"/>
              </a:solidFill>
              <a:latin typeface="Caveat"/>
              <a:ea typeface="Caveat"/>
              <a:cs typeface="Caveat"/>
              <a:sym typeface="Caveat"/>
            </a:endParaRPr>
          </a:p>
          <a:p>
            <a:pPr indent="0" lvl="0" marL="0" rtl="0" algn="l">
              <a:lnSpc>
                <a:spcPct val="115000"/>
              </a:lnSpc>
              <a:spcBef>
                <a:spcPts val="1200"/>
              </a:spcBef>
              <a:spcAft>
                <a:spcPts val="1200"/>
              </a:spcAft>
              <a:buNone/>
            </a:pPr>
            <a:r>
              <a:t/>
            </a:r>
            <a:endParaRPr/>
          </a:p>
        </p:txBody>
      </p:sp>
      <p:sp>
        <p:nvSpPr>
          <p:cNvPr id="199" name="Google Shape;199;p22"/>
          <p:cNvSpPr txBox="1"/>
          <p:nvPr>
            <p:ph idx="1" type="body"/>
          </p:nvPr>
        </p:nvSpPr>
        <p:spPr>
          <a:xfrm>
            <a:off x="862675" y="86627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plataformas con reddit, stack exchange y diversos fotos en </a:t>
            </a:r>
            <a:r>
              <a:rPr lang="es"/>
              <a:t>línea</a:t>
            </a:r>
            <a:r>
              <a:rPr lang="es"/>
              <a:t> proporcionan lugares para discutir de </a:t>
            </a:r>
            <a:r>
              <a:rPr lang="es"/>
              <a:t>interés</a:t>
            </a:r>
            <a:r>
              <a:rPr lang="es"/>
              <a:t> y obtener respuestas a preguntas </a:t>
            </a:r>
            <a:r>
              <a:rPr lang="es"/>
              <a:t>específicas</a:t>
            </a:r>
            <a:r>
              <a:rPr lang="es"/>
              <a:t>.</a:t>
            </a:r>
            <a:endParaRPr/>
          </a:p>
          <a:p>
            <a:pPr indent="0" lvl="0" marL="0" rtl="0" algn="l">
              <a:spcBef>
                <a:spcPts val="1200"/>
              </a:spcBef>
              <a:spcAft>
                <a:spcPts val="1200"/>
              </a:spcAft>
              <a:buNone/>
            </a:pPr>
            <a:r>
              <a:rPr lang="es"/>
              <a:t>reddit es una </a:t>
            </a:r>
            <a:r>
              <a:rPr lang="es"/>
              <a:t>de</a:t>
            </a:r>
            <a:r>
              <a:rPr lang="es"/>
              <a:t> las aplicaciones y sitios web especializados en la </a:t>
            </a:r>
            <a:r>
              <a:rPr lang="es"/>
              <a:t>colección</a:t>
            </a:r>
            <a:r>
              <a:rPr lang="es"/>
              <a:t> masiva de foros, donde se pueden compartir noticias, contenido y comentar las publicaciones de los </a:t>
            </a:r>
            <a:r>
              <a:rPr lang="es"/>
              <a:t>demás</a:t>
            </a:r>
            <a:r>
              <a:rPr lang="es"/>
              <a:t> usuarios. </a:t>
            </a:r>
            <a:endParaRPr/>
          </a:p>
        </p:txBody>
      </p:sp>
      <p:pic>
        <p:nvPicPr>
          <p:cNvPr id="200" name="Google Shape;200;p22"/>
          <p:cNvPicPr preferRelativeResize="0"/>
          <p:nvPr/>
        </p:nvPicPr>
        <p:blipFill>
          <a:blip r:embed="rId3">
            <a:alphaModFix/>
          </a:blip>
          <a:stretch>
            <a:fillRect/>
          </a:stretch>
        </p:blipFill>
        <p:spPr>
          <a:xfrm>
            <a:off x="1284026" y="2086077"/>
            <a:ext cx="6205952" cy="2293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695825" y="192700"/>
            <a:ext cx="7505700" cy="9546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1200"/>
              </a:spcAft>
              <a:buNone/>
            </a:pPr>
            <a:r>
              <a:rPr lang="es" sz="3800">
                <a:solidFill>
                  <a:srgbClr val="E69138"/>
                </a:solidFill>
                <a:latin typeface="Caveat"/>
                <a:ea typeface="Caveat"/>
                <a:cs typeface="Caveat"/>
                <a:sym typeface="Caveat"/>
              </a:rPr>
              <a:t>Blogs de plataformas de comentarios </a:t>
            </a:r>
            <a:endParaRPr/>
          </a:p>
        </p:txBody>
      </p:sp>
      <p:sp>
        <p:nvSpPr>
          <p:cNvPr id="206" name="Google Shape;206;p23"/>
          <p:cNvSpPr txBox="1"/>
          <p:nvPr>
            <p:ph idx="1" type="body"/>
          </p:nvPr>
        </p:nvSpPr>
        <p:spPr>
          <a:xfrm>
            <a:off x="0" y="2919325"/>
            <a:ext cx="4432500" cy="2550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s"/>
              <a:t>Wix: la mejor plataforma de blogs de arrastrar y soltar.</a:t>
            </a:r>
            <a:endParaRPr/>
          </a:p>
          <a:p>
            <a:pPr indent="-311150" lvl="0" marL="457200" rtl="0" algn="l">
              <a:spcBef>
                <a:spcPts val="0"/>
              </a:spcBef>
              <a:spcAft>
                <a:spcPts val="0"/>
              </a:spcAft>
              <a:buSzPts val="1300"/>
              <a:buChar char="●"/>
            </a:pPr>
            <a:r>
              <a:rPr lang="es"/>
              <a:t>WordPress.org: la mejor plataforma de blogs de código abierto.</a:t>
            </a:r>
            <a:endParaRPr/>
          </a:p>
          <a:p>
            <a:pPr indent="-311150" lvl="0" marL="457200" rtl="0" algn="l">
              <a:spcBef>
                <a:spcPts val="0"/>
              </a:spcBef>
              <a:spcAft>
                <a:spcPts val="0"/>
              </a:spcAft>
              <a:buSzPts val="1300"/>
              <a:buChar char="●"/>
            </a:pPr>
            <a:r>
              <a:rPr lang="es"/>
              <a:t>Squarespace: la mejor para negocios basados en lo visual.</a:t>
            </a:r>
            <a:endParaRPr/>
          </a:p>
          <a:p>
            <a:pPr indent="-311150" lvl="0" marL="457200" rtl="0" algn="l">
              <a:spcBef>
                <a:spcPts val="0"/>
              </a:spcBef>
              <a:spcAft>
                <a:spcPts val="0"/>
              </a:spcAft>
              <a:buSzPts val="1300"/>
              <a:buChar char="●"/>
            </a:pPr>
            <a:r>
              <a:rPr lang="es"/>
              <a:t>Medium: la mejor plataforma tradicional de blogs.</a:t>
            </a:r>
            <a:endParaRPr/>
          </a:p>
          <a:p>
            <a:pPr indent="-311150" lvl="0" marL="457200" rtl="0" algn="l">
              <a:spcBef>
                <a:spcPts val="0"/>
              </a:spcBef>
              <a:spcAft>
                <a:spcPts val="0"/>
              </a:spcAft>
              <a:buSzPts val="1300"/>
              <a:buChar char="●"/>
            </a:pPr>
            <a:r>
              <a:rPr lang="es"/>
              <a:t>Blogger: la mejor para blogs personales.</a:t>
            </a:r>
            <a:endParaRPr/>
          </a:p>
          <a:p>
            <a:pPr indent="0" lvl="0" marL="0" rtl="0" algn="l">
              <a:spcBef>
                <a:spcPts val="1200"/>
              </a:spcBef>
              <a:spcAft>
                <a:spcPts val="1200"/>
              </a:spcAft>
              <a:buNone/>
            </a:pPr>
            <a:r>
              <a:t/>
            </a:r>
            <a:endParaRPr/>
          </a:p>
        </p:txBody>
      </p:sp>
      <p:sp>
        <p:nvSpPr>
          <p:cNvPr id="207" name="Google Shape;207;p23"/>
          <p:cNvSpPr txBox="1"/>
          <p:nvPr/>
        </p:nvSpPr>
        <p:spPr>
          <a:xfrm>
            <a:off x="5787150" y="2389725"/>
            <a:ext cx="30000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rgbClr val="111111"/>
                </a:solidFill>
                <a:highlight>
                  <a:schemeClr val="dk1"/>
                </a:highlight>
                <a:latin typeface="Calibri"/>
                <a:ea typeface="Calibri"/>
                <a:cs typeface="Calibri"/>
                <a:sym typeface="Calibri"/>
              </a:rPr>
              <a:t>En principio, los blogs operan como una bitácora personal, o sea, como un espacio en el cual escribir y compartir con los usuarios de internet pensamientos, la rutina de vida o incluso obras de ficción.</a:t>
            </a:r>
            <a:endParaRPr sz="1300">
              <a:solidFill>
                <a:srgbClr val="111111"/>
              </a:solidFill>
              <a:highlight>
                <a:schemeClr val="dk1"/>
              </a:highlight>
              <a:latin typeface="Calibri"/>
              <a:ea typeface="Calibri"/>
              <a:cs typeface="Calibri"/>
              <a:sym typeface="Calibri"/>
            </a:endParaRPr>
          </a:p>
        </p:txBody>
      </p:sp>
      <p:sp>
        <p:nvSpPr>
          <p:cNvPr id="208" name="Google Shape;208;p23"/>
          <p:cNvSpPr txBox="1"/>
          <p:nvPr/>
        </p:nvSpPr>
        <p:spPr>
          <a:xfrm>
            <a:off x="210400" y="844475"/>
            <a:ext cx="3000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rgbClr val="111111"/>
                </a:solidFill>
                <a:highlight>
                  <a:srgbClr val="FFFFFF"/>
                </a:highlight>
                <a:latin typeface="Calibri"/>
                <a:ea typeface="Calibri"/>
                <a:cs typeface="Calibri"/>
                <a:sym typeface="Calibri"/>
              </a:rPr>
              <a:t>Un blog es, </a:t>
            </a:r>
            <a:r>
              <a:rPr lang="es" sz="1300">
                <a:solidFill>
                  <a:srgbClr val="111111"/>
                </a:solidFill>
                <a:highlight>
                  <a:srgbClr val="FFFFFF"/>
                </a:highlight>
                <a:latin typeface="Calibri"/>
                <a:ea typeface="Calibri"/>
                <a:cs typeface="Calibri"/>
                <a:sym typeface="Calibri"/>
              </a:rPr>
              <a:t>una página web que</a:t>
            </a:r>
            <a:r>
              <a:rPr b="1" lang="es" sz="1300">
                <a:solidFill>
                  <a:srgbClr val="111111"/>
                </a:solidFill>
                <a:highlight>
                  <a:srgbClr val="FFFFFF"/>
                </a:highlight>
                <a:latin typeface="Calibri"/>
                <a:ea typeface="Calibri"/>
                <a:cs typeface="Calibri"/>
                <a:sym typeface="Calibri"/>
              </a:rPr>
              <a:t> funciona a modo</a:t>
            </a:r>
            <a:r>
              <a:rPr lang="es" sz="1300">
                <a:solidFill>
                  <a:srgbClr val="111111"/>
                </a:solidFill>
                <a:highlight>
                  <a:srgbClr val="FFFFFF"/>
                </a:highlight>
                <a:latin typeface="Calibri"/>
                <a:ea typeface="Calibri"/>
                <a:cs typeface="Calibri"/>
                <a:sym typeface="Calibri"/>
              </a:rPr>
              <a:t> de</a:t>
            </a:r>
            <a:r>
              <a:rPr b="1" lang="es" sz="1300">
                <a:solidFill>
                  <a:srgbClr val="111111"/>
                </a:solidFill>
                <a:highlight>
                  <a:srgbClr val="FFFFFF"/>
                </a:highlight>
                <a:latin typeface="Calibri"/>
                <a:ea typeface="Calibri"/>
                <a:cs typeface="Calibri"/>
                <a:sym typeface="Calibri"/>
              </a:rPr>
              <a:t> un diario personal o empresarial, actualizado por sus autores con contenidos diversos</a:t>
            </a:r>
            <a:r>
              <a:rPr lang="es" sz="1300">
                <a:solidFill>
                  <a:srgbClr val="111111"/>
                </a:solidFill>
                <a:highlight>
                  <a:srgbClr val="FFFFFF"/>
                </a:highlight>
                <a:latin typeface="Calibri"/>
                <a:ea typeface="Calibri"/>
                <a:cs typeface="Calibri"/>
                <a:sym typeface="Calibri"/>
              </a:rPr>
              <a:t> y que a</a:t>
            </a:r>
            <a:r>
              <a:rPr b="1" lang="es" sz="1300">
                <a:solidFill>
                  <a:srgbClr val="111111"/>
                </a:solidFill>
                <a:highlight>
                  <a:srgbClr val="FFFFFF"/>
                </a:highlight>
                <a:latin typeface="Calibri"/>
                <a:ea typeface="Calibri"/>
                <a:cs typeface="Calibri"/>
                <a:sym typeface="Calibri"/>
              </a:rPr>
              <a:t> menudo cuenta con comentarios o</a:t>
            </a:r>
            <a:r>
              <a:rPr lang="es" sz="1300">
                <a:solidFill>
                  <a:srgbClr val="111111"/>
                </a:solidFill>
                <a:highlight>
                  <a:srgbClr val="FFFFFF"/>
                </a:highlight>
                <a:latin typeface="Calibri"/>
                <a:ea typeface="Calibri"/>
                <a:cs typeface="Calibri"/>
                <a:sym typeface="Calibri"/>
              </a:rPr>
              <a:t> participación de los lectores. </a:t>
            </a:r>
            <a:endParaRPr sz="1300">
              <a:latin typeface="Calibri"/>
              <a:ea typeface="Calibri"/>
              <a:cs typeface="Calibri"/>
              <a:sym typeface="Calibri"/>
            </a:endParaRPr>
          </a:p>
        </p:txBody>
      </p:sp>
      <p:pic>
        <p:nvPicPr>
          <p:cNvPr id="209" name="Google Shape;209;p23"/>
          <p:cNvPicPr preferRelativeResize="0"/>
          <p:nvPr/>
        </p:nvPicPr>
        <p:blipFill>
          <a:blip r:embed="rId3">
            <a:alphaModFix/>
          </a:blip>
          <a:stretch>
            <a:fillRect/>
          </a:stretch>
        </p:blipFill>
        <p:spPr>
          <a:xfrm>
            <a:off x="4477700" y="3109925"/>
            <a:ext cx="1476375" cy="1714500"/>
          </a:xfrm>
          <a:prstGeom prst="rect">
            <a:avLst/>
          </a:prstGeom>
          <a:noFill/>
          <a:ln>
            <a:noFill/>
          </a:ln>
        </p:spPr>
      </p:pic>
      <p:pic>
        <p:nvPicPr>
          <p:cNvPr id="210" name="Google Shape;210;p23"/>
          <p:cNvPicPr preferRelativeResize="0"/>
          <p:nvPr/>
        </p:nvPicPr>
        <p:blipFill>
          <a:blip r:embed="rId4">
            <a:alphaModFix/>
          </a:blip>
          <a:stretch>
            <a:fillRect/>
          </a:stretch>
        </p:blipFill>
        <p:spPr>
          <a:xfrm>
            <a:off x="3110213" y="1617125"/>
            <a:ext cx="2676926" cy="1338475"/>
          </a:xfrm>
          <a:prstGeom prst="rect">
            <a:avLst/>
          </a:prstGeom>
          <a:noFill/>
          <a:ln>
            <a:noFill/>
          </a:ln>
        </p:spPr>
      </p:pic>
      <p:pic>
        <p:nvPicPr>
          <p:cNvPr id="211" name="Google Shape;211;p23"/>
          <p:cNvPicPr preferRelativeResize="0"/>
          <p:nvPr/>
        </p:nvPicPr>
        <p:blipFill>
          <a:blip r:embed="rId5">
            <a:alphaModFix/>
          </a:blip>
          <a:stretch>
            <a:fillRect/>
          </a:stretch>
        </p:blipFill>
        <p:spPr>
          <a:xfrm>
            <a:off x="6695975" y="1230353"/>
            <a:ext cx="2091175" cy="1305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753875" y="2217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conclusión</a:t>
            </a:r>
            <a:r>
              <a:rPr lang="es"/>
              <a:t> </a:t>
            </a:r>
            <a:endParaRPr/>
          </a:p>
        </p:txBody>
      </p:sp>
      <p:sp>
        <p:nvSpPr>
          <p:cNvPr id="217" name="Google Shape;217;p24"/>
          <p:cNvSpPr txBox="1"/>
          <p:nvPr>
            <p:ph idx="1" type="body"/>
          </p:nvPr>
        </p:nvSpPr>
        <p:spPr>
          <a:xfrm>
            <a:off x="536225" y="8372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podemos decir que estas plataformas sirven en todos los </a:t>
            </a:r>
            <a:r>
              <a:rPr lang="es"/>
              <a:t>ámbitos</a:t>
            </a:r>
            <a:r>
              <a:rPr lang="es"/>
              <a:t> (laboral social etc) pero </a:t>
            </a:r>
            <a:r>
              <a:rPr lang="es"/>
              <a:t>más</a:t>
            </a:r>
            <a:r>
              <a:rPr lang="es"/>
              <a:t> es el escolar ya que nos ayuda no dejar la escuela o no atrasarnos. esto ha sido todo por ahora les agradece el equipo 1 su amable </a:t>
            </a:r>
            <a:r>
              <a:rPr lang="es"/>
              <a:t>comprensión. que pasen linda tarde gracias.</a:t>
            </a:r>
            <a:r>
              <a:rPr lang="es"/>
              <a:t> </a:t>
            </a:r>
            <a:endParaRPr/>
          </a:p>
        </p:txBody>
      </p:sp>
      <p:pic>
        <p:nvPicPr>
          <p:cNvPr id="218" name="Google Shape;218;p24"/>
          <p:cNvPicPr preferRelativeResize="0"/>
          <p:nvPr/>
        </p:nvPicPr>
        <p:blipFill>
          <a:blip r:embed="rId3">
            <a:alphaModFix/>
          </a:blip>
          <a:stretch>
            <a:fillRect/>
          </a:stretch>
        </p:blipFill>
        <p:spPr>
          <a:xfrm>
            <a:off x="5416225" y="1672750"/>
            <a:ext cx="3515250" cy="328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lo que veremos en esta </a:t>
            </a:r>
            <a:r>
              <a:rPr lang="es"/>
              <a:t>sesión</a:t>
            </a:r>
            <a:r>
              <a:rPr lang="es"/>
              <a:t> </a:t>
            </a:r>
            <a:endParaRPr/>
          </a:p>
        </p:txBody>
      </p:sp>
      <p:sp>
        <p:nvSpPr>
          <p:cNvPr id="137" name="Google Shape;137;p14"/>
          <p:cNvSpPr txBox="1"/>
          <p:nvPr>
            <p:ph idx="1" type="body"/>
          </p:nvPr>
        </p:nvSpPr>
        <p:spPr>
          <a:xfrm>
            <a:off x="224275" y="138857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concepto </a:t>
            </a:r>
            <a:endParaRPr/>
          </a:p>
          <a:p>
            <a:pPr indent="0" lvl="0" marL="0" rtl="0" algn="l">
              <a:spcBef>
                <a:spcPts val="1200"/>
              </a:spcBef>
              <a:spcAft>
                <a:spcPts val="0"/>
              </a:spcAft>
              <a:buNone/>
            </a:pPr>
            <a:r>
              <a:rPr lang="es"/>
              <a:t>lo virtual en estos tiempos </a:t>
            </a:r>
            <a:endParaRPr/>
          </a:p>
          <a:p>
            <a:pPr indent="0" lvl="0" marL="0" rtl="0" algn="l">
              <a:spcBef>
                <a:spcPts val="1200"/>
              </a:spcBef>
              <a:spcAft>
                <a:spcPts val="0"/>
              </a:spcAft>
              <a:buNone/>
            </a:pPr>
            <a:r>
              <a:rPr lang="es"/>
              <a:t>tipos </a:t>
            </a:r>
            <a:endParaRPr/>
          </a:p>
          <a:p>
            <a:pPr indent="0" lvl="0" marL="0" rtl="0" algn="l">
              <a:spcBef>
                <a:spcPts val="1200"/>
              </a:spcBef>
              <a:spcAft>
                <a:spcPts val="0"/>
              </a:spcAft>
              <a:buNone/>
            </a:pPr>
            <a:r>
              <a:rPr lang="es"/>
              <a:t>conclusión</a:t>
            </a:r>
            <a:r>
              <a:rPr lang="es"/>
              <a:t> </a:t>
            </a:r>
            <a:endParaRPr/>
          </a:p>
          <a:p>
            <a:pPr indent="0" lvl="0" marL="0" rtl="0" algn="l">
              <a:spcBef>
                <a:spcPts val="1200"/>
              </a:spcBef>
              <a:spcAft>
                <a:spcPts val="1200"/>
              </a:spcAft>
              <a:buNone/>
            </a:pPr>
            <a:r>
              <a:t/>
            </a:r>
            <a:endParaRPr/>
          </a:p>
        </p:txBody>
      </p:sp>
      <p:pic>
        <p:nvPicPr>
          <p:cNvPr id="138" name="Google Shape;138;p14"/>
          <p:cNvPicPr preferRelativeResize="0"/>
          <p:nvPr/>
        </p:nvPicPr>
        <p:blipFill>
          <a:blip r:embed="rId3">
            <a:alphaModFix/>
          </a:blip>
          <a:stretch>
            <a:fillRect/>
          </a:stretch>
        </p:blipFill>
        <p:spPr>
          <a:xfrm>
            <a:off x="6453875" y="3512350"/>
            <a:ext cx="1109225" cy="1464855"/>
          </a:xfrm>
          <a:prstGeom prst="rect">
            <a:avLst/>
          </a:prstGeom>
          <a:noFill/>
          <a:ln>
            <a:noFill/>
          </a:ln>
        </p:spPr>
      </p:pic>
      <p:pic>
        <p:nvPicPr>
          <p:cNvPr id="139" name="Google Shape;139;p14"/>
          <p:cNvPicPr preferRelativeResize="0"/>
          <p:nvPr/>
        </p:nvPicPr>
        <p:blipFill>
          <a:blip r:embed="rId4">
            <a:alphaModFix/>
          </a:blip>
          <a:stretch>
            <a:fillRect/>
          </a:stretch>
        </p:blipFill>
        <p:spPr>
          <a:xfrm>
            <a:off x="7693750" y="2967425"/>
            <a:ext cx="1047750" cy="200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746600" y="2072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concepto </a:t>
            </a:r>
            <a:endParaRPr/>
          </a:p>
        </p:txBody>
      </p:sp>
      <p:sp>
        <p:nvSpPr>
          <p:cNvPr id="145" name="Google Shape;145;p15"/>
          <p:cNvSpPr txBox="1"/>
          <p:nvPr>
            <p:ph idx="1" type="body"/>
          </p:nvPr>
        </p:nvSpPr>
        <p:spPr>
          <a:xfrm>
            <a:off x="188000" y="6921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Comunidades de Aprendizaje es un proyecto basado en un conjunto de actuaciones educativas de éxito dirigidas a la transformación social y educativa. Este modelo educativo está en consonancia con las teorías científicas a nivel internacional que destacan dos factores claves para el aprendizaje en la actual sociedad: las interacciones y la participación de la comunidad</a:t>
            </a:r>
            <a:endParaRPr/>
          </a:p>
        </p:txBody>
      </p:sp>
      <p:sp>
        <p:nvSpPr>
          <p:cNvPr id="146" name="Google Shape;146;p15"/>
          <p:cNvSpPr txBox="1"/>
          <p:nvPr/>
        </p:nvSpPr>
        <p:spPr>
          <a:xfrm>
            <a:off x="239400" y="2096575"/>
            <a:ext cx="3000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Las Comunidades de Aprendizaje implican a todas las personas que de forma directa o indirecta influyen en el aprendizaje y el desarrollo de las y los estudiantes, incluyendo a profesorado, familiares, amigos y amigas y locales, personas voluntarias, etc.</a:t>
            </a:r>
            <a:endParaRPr/>
          </a:p>
        </p:txBody>
      </p:sp>
      <p:pic>
        <p:nvPicPr>
          <p:cNvPr id="147" name="Google Shape;147;p15"/>
          <p:cNvPicPr preferRelativeResize="0"/>
          <p:nvPr/>
        </p:nvPicPr>
        <p:blipFill>
          <a:blip r:embed="rId3">
            <a:alphaModFix/>
          </a:blip>
          <a:stretch>
            <a:fillRect/>
          </a:stretch>
        </p:blipFill>
        <p:spPr>
          <a:xfrm>
            <a:off x="5945400" y="3241775"/>
            <a:ext cx="3019645" cy="1698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819150" y="308750"/>
            <a:ext cx="7505700" cy="954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a:t>lo virtual en estos tiempos </a:t>
            </a:r>
            <a:endParaRPr/>
          </a:p>
        </p:txBody>
      </p:sp>
      <p:sp>
        <p:nvSpPr>
          <p:cNvPr id="153" name="Google Shape;153;p16"/>
          <p:cNvSpPr txBox="1"/>
          <p:nvPr>
            <p:ph idx="1" type="body"/>
          </p:nvPr>
        </p:nvSpPr>
        <p:spPr>
          <a:xfrm>
            <a:off x="180750" y="10911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las comunidades llegaron a méxico en el año del 2013 pero el 19 de marzo del 2020 esto dio un giro ya que con la pandemia se hizo más grande la influencia al trabajar en las escuelas, trabajos, en divertirse o en ver la televisión, tutoriales o noticias.  </a:t>
            </a:r>
            <a:endParaRPr/>
          </a:p>
        </p:txBody>
      </p:sp>
      <p:pic>
        <p:nvPicPr>
          <p:cNvPr id="154" name="Google Shape;154;p16"/>
          <p:cNvPicPr preferRelativeResize="0"/>
          <p:nvPr/>
        </p:nvPicPr>
        <p:blipFill>
          <a:blip r:embed="rId3">
            <a:alphaModFix/>
          </a:blip>
          <a:stretch>
            <a:fillRect/>
          </a:stretch>
        </p:blipFill>
        <p:spPr>
          <a:xfrm>
            <a:off x="180750" y="3633500"/>
            <a:ext cx="2639209" cy="1299550"/>
          </a:xfrm>
          <a:prstGeom prst="rect">
            <a:avLst/>
          </a:prstGeom>
          <a:noFill/>
          <a:ln>
            <a:noFill/>
          </a:ln>
        </p:spPr>
      </p:pic>
      <p:pic>
        <p:nvPicPr>
          <p:cNvPr id="155" name="Google Shape;155;p16"/>
          <p:cNvPicPr preferRelativeResize="0"/>
          <p:nvPr/>
        </p:nvPicPr>
        <p:blipFill rotWithShape="1">
          <a:blip r:embed="rId4">
            <a:alphaModFix/>
          </a:blip>
          <a:srcRect b="10434" l="0" r="0" t="0"/>
          <a:stretch/>
        </p:blipFill>
        <p:spPr>
          <a:xfrm>
            <a:off x="4420025" y="1690375"/>
            <a:ext cx="4390500" cy="260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tipos </a:t>
            </a:r>
            <a:endParaRPr/>
          </a:p>
        </p:txBody>
      </p:sp>
      <p:sp>
        <p:nvSpPr>
          <p:cNvPr id="161" name="Google Shape;161;p17"/>
          <p:cNvSpPr txBox="1"/>
          <p:nvPr>
            <p:ph idx="1" type="body"/>
          </p:nvPr>
        </p:nvSpPr>
        <p:spPr>
          <a:xfrm>
            <a:off x="369375" y="140310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mensajería</a:t>
            </a:r>
            <a:r>
              <a:rPr lang="es"/>
              <a:t> </a:t>
            </a:r>
            <a:r>
              <a:rPr lang="es"/>
              <a:t>instantánea</a:t>
            </a:r>
            <a:endParaRPr/>
          </a:p>
          <a:p>
            <a:pPr indent="0" lvl="0" marL="0" rtl="0" algn="l">
              <a:spcBef>
                <a:spcPts val="1200"/>
              </a:spcBef>
              <a:spcAft>
                <a:spcPts val="0"/>
              </a:spcAft>
              <a:buNone/>
            </a:pPr>
            <a:r>
              <a:rPr lang="es"/>
              <a:t>correo </a:t>
            </a:r>
            <a:r>
              <a:rPr lang="es"/>
              <a:t>electrónico</a:t>
            </a:r>
            <a:endParaRPr/>
          </a:p>
          <a:p>
            <a:pPr indent="0" lvl="0" marL="0" rtl="0" algn="l">
              <a:spcBef>
                <a:spcPts val="1200"/>
              </a:spcBef>
              <a:spcAft>
                <a:spcPts val="0"/>
              </a:spcAft>
              <a:buNone/>
            </a:pPr>
            <a:r>
              <a:rPr lang="es"/>
              <a:t>videoconferencias y llamadas volp</a:t>
            </a:r>
            <a:endParaRPr/>
          </a:p>
          <a:p>
            <a:pPr indent="0" lvl="0" marL="0" rtl="0" algn="l">
              <a:spcBef>
                <a:spcPts val="1200"/>
              </a:spcBef>
              <a:spcAft>
                <a:spcPts val="0"/>
              </a:spcAft>
              <a:buNone/>
            </a:pPr>
            <a:r>
              <a:rPr lang="es"/>
              <a:t>comunicación</a:t>
            </a:r>
            <a:r>
              <a:rPr lang="es"/>
              <a:t> en equipos y </a:t>
            </a:r>
            <a:r>
              <a:rPr lang="es"/>
              <a:t>colaboración</a:t>
            </a:r>
            <a:r>
              <a:rPr lang="es"/>
              <a:t> </a:t>
            </a:r>
            <a:endParaRPr/>
          </a:p>
          <a:p>
            <a:pPr indent="0" lvl="0" marL="0" rtl="0" algn="l">
              <a:spcBef>
                <a:spcPts val="1200"/>
              </a:spcBef>
              <a:spcAft>
                <a:spcPts val="0"/>
              </a:spcAft>
              <a:buNone/>
            </a:pPr>
            <a:r>
              <a:rPr lang="es"/>
              <a:t>foros en </a:t>
            </a:r>
            <a:r>
              <a:rPr lang="es"/>
              <a:t>línea</a:t>
            </a:r>
            <a:r>
              <a:rPr lang="es"/>
              <a:t> y comunidades </a:t>
            </a:r>
            <a:endParaRPr/>
          </a:p>
          <a:p>
            <a:pPr indent="0" lvl="0" marL="0" rtl="0" algn="l">
              <a:spcBef>
                <a:spcPts val="1200"/>
              </a:spcBef>
              <a:spcAft>
                <a:spcPts val="1200"/>
              </a:spcAft>
              <a:buNone/>
            </a:pPr>
            <a:r>
              <a:rPr lang="es"/>
              <a:t>blogs de plataformas de comentarios </a:t>
            </a:r>
            <a:endParaRPr/>
          </a:p>
        </p:txBody>
      </p:sp>
      <p:pic>
        <p:nvPicPr>
          <p:cNvPr id="162" name="Google Shape;162;p17"/>
          <p:cNvPicPr preferRelativeResize="0"/>
          <p:nvPr/>
        </p:nvPicPr>
        <p:blipFill>
          <a:blip r:embed="rId3">
            <a:alphaModFix/>
          </a:blip>
          <a:stretch>
            <a:fillRect/>
          </a:stretch>
        </p:blipFill>
        <p:spPr>
          <a:xfrm>
            <a:off x="1912425" y="702138"/>
            <a:ext cx="4419600" cy="305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819150" y="236225"/>
            <a:ext cx="7505700" cy="954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es" sz="3800">
                <a:solidFill>
                  <a:srgbClr val="E69138"/>
                </a:solidFill>
                <a:latin typeface="Caveat"/>
                <a:ea typeface="Caveat"/>
                <a:cs typeface="Caveat"/>
                <a:sym typeface="Caveat"/>
              </a:rPr>
              <a:t>mensajería instantánea </a:t>
            </a:r>
            <a:endParaRPr sz="3800">
              <a:solidFill>
                <a:srgbClr val="E69138"/>
              </a:solidFill>
              <a:latin typeface="Caveat"/>
              <a:ea typeface="Caveat"/>
              <a:cs typeface="Caveat"/>
              <a:sym typeface="Caveat"/>
            </a:endParaRPr>
          </a:p>
        </p:txBody>
      </p:sp>
      <p:sp>
        <p:nvSpPr>
          <p:cNvPr id="168" name="Google Shape;168;p18"/>
          <p:cNvSpPr txBox="1"/>
          <p:nvPr>
            <p:ph idx="1" type="body"/>
          </p:nvPr>
        </p:nvSpPr>
        <p:spPr>
          <a:xfrm>
            <a:off x="877175" y="9823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La mensajería instantánea es una forma de comunicación en tiempo real entre dos o más personas basada en texto. El texto es enviado a través de dispositivos conectados ya sea a una red como Internet, o datos móviles sin importar la distancia que exista entre los dos dispositivos conectados.</a:t>
            </a:r>
            <a:endParaRPr/>
          </a:p>
          <a:p>
            <a:pPr indent="0" lvl="0" marL="0" rtl="0" algn="l">
              <a:spcBef>
                <a:spcPts val="1200"/>
              </a:spcBef>
              <a:spcAft>
                <a:spcPts val="1200"/>
              </a:spcAft>
              <a:buNone/>
            </a:pPr>
            <a:r>
              <a:rPr lang="es"/>
              <a:t>algunos ejemplos son </a:t>
            </a:r>
            <a:r>
              <a:rPr lang="es"/>
              <a:t>whatsapp</a:t>
            </a:r>
            <a:r>
              <a:rPr lang="es"/>
              <a:t>, telegram messenger etc.</a:t>
            </a:r>
            <a:endParaRPr/>
          </a:p>
        </p:txBody>
      </p:sp>
      <p:pic>
        <p:nvPicPr>
          <p:cNvPr id="169" name="Google Shape;169;p18"/>
          <p:cNvPicPr preferRelativeResize="0"/>
          <p:nvPr/>
        </p:nvPicPr>
        <p:blipFill>
          <a:blip r:embed="rId3">
            <a:alphaModFix/>
          </a:blip>
          <a:stretch>
            <a:fillRect/>
          </a:stretch>
        </p:blipFill>
        <p:spPr>
          <a:xfrm>
            <a:off x="2662425" y="2260725"/>
            <a:ext cx="4239949" cy="238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782875" y="359550"/>
            <a:ext cx="7505700" cy="9546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lang="es" sz="3800">
                <a:solidFill>
                  <a:srgbClr val="E69138"/>
                </a:solidFill>
                <a:latin typeface="Caveat"/>
                <a:ea typeface="Caveat"/>
                <a:cs typeface="Caveat"/>
                <a:sym typeface="Caveat"/>
              </a:rPr>
              <a:t>correo </a:t>
            </a:r>
            <a:r>
              <a:rPr lang="es" sz="3800">
                <a:solidFill>
                  <a:srgbClr val="E69138"/>
                </a:solidFill>
                <a:latin typeface="Caveat"/>
                <a:ea typeface="Caveat"/>
                <a:cs typeface="Caveat"/>
                <a:sym typeface="Caveat"/>
              </a:rPr>
              <a:t>electrónico</a:t>
            </a:r>
            <a:r>
              <a:rPr lang="es" sz="3800">
                <a:solidFill>
                  <a:srgbClr val="E69138"/>
                </a:solidFill>
                <a:latin typeface="Caveat"/>
                <a:ea typeface="Caveat"/>
                <a:cs typeface="Caveat"/>
                <a:sym typeface="Caveat"/>
              </a:rPr>
              <a:t> </a:t>
            </a:r>
            <a:endParaRPr sz="3800">
              <a:solidFill>
                <a:srgbClr val="E69138"/>
              </a:solidFill>
              <a:latin typeface="Caveat"/>
              <a:ea typeface="Caveat"/>
              <a:cs typeface="Caveat"/>
              <a:sym typeface="Caveat"/>
            </a:endParaRPr>
          </a:p>
          <a:p>
            <a:pPr indent="0" lvl="0" marL="0" rtl="0" algn="l">
              <a:lnSpc>
                <a:spcPct val="115000"/>
              </a:lnSpc>
              <a:spcBef>
                <a:spcPts val="1200"/>
              </a:spcBef>
              <a:spcAft>
                <a:spcPts val="1200"/>
              </a:spcAft>
              <a:buNone/>
            </a:pPr>
            <a:r>
              <a:t/>
            </a:r>
            <a:endParaRPr/>
          </a:p>
        </p:txBody>
      </p:sp>
      <p:sp>
        <p:nvSpPr>
          <p:cNvPr id="175" name="Google Shape;175;p19"/>
          <p:cNvSpPr txBox="1"/>
          <p:nvPr>
            <p:ph idx="1" type="body"/>
          </p:nvPr>
        </p:nvSpPr>
        <p:spPr>
          <a:xfrm>
            <a:off x="862675" y="10331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servicios de correo </a:t>
            </a:r>
            <a:r>
              <a:rPr lang="es"/>
              <a:t>electrónico</a:t>
            </a:r>
            <a:r>
              <a:rPr lang="es"/>
              <a:t> como gmail, outlook y yahoo gmail permiten el intercambio de mensajes escritos y archivos de manera </a:t>
            </a:r>
            <a:r>
              <a:rPr lang="es"/>
              <a:t>asíncrona.</a:t>
            </a:r>
            <a:endParaRPr/>
          </a:p>
          <a:p>
            <a:pPr indent="0" lvl="0" marL="0" rtl="0" algn="l">
              <a:spcBef>
                <a:spcPts val="1200"/>
              </a:spcBef>
              <a:spcAft>
                <a:spcPts val="1200"/>
              </a:spcAft>
              <a:buNone/>
            </a:pPr>
            <a:r>
              <a:rPr lang="es"/>
              <a:t>uno de los servicios  de correo electrónico preferidos por los usuarios es gmail, ya que, al crear una cuenta en su plataforma, de manera automática se puede tener acceso a todas las aplicaciones de google workspace.</a:t>
            </a:r>
            <a:r>
              <a:rPr lang="es"/>
              <a:t> </a:t>
            </a:r>
            <a:endParaRPr/>
          </a:p>
        </p:txBody>
      </p:sp>
      <p:pic>
        <p:nvPicPr>
          <p:cNvPr id="176" name="Google Shape;176;p19"/>
          <p:cNvPicPr preferRelativeResize="0"/>
          <p:nvPr/>
        </p:nvPicPr>
        <p:blipFill>
          <a:blip r:embed="rId3">
            <a:alphaModFix/>
          </a:blip>
          <a:stretch>
            <a:fillRect/>
          </a:stretch>
        </p:blipFill>
        <p:spPr>
          <a:xfrm>
            <a:off x="2713225" y="2441649"/>
            <a:ext cx="4297976" cy="240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ph type="title"/>
          </p:nvPr>
        </p:nvSpPr>
        <p:spPr>
          <a:xfrm>
            <a:off x="819150" y="214450"/>
            <a:ext cx="7505700" cy="9546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lang="es" sz="3800">
                <a:solidFill>
                  <a:srgbClr val="E69138"/>
                </a:solidFill>
                <a:latin typeface="Caveat"/>
                <a:ea typeface="Caveat"/>
                <a:cs typeface="Caveat"/>
                <a:sym typeface="Caveat"/>
              </a:rPr>
              <a:t>Videoconferencias y llamadas volp </a:t>
            </a:r>
            <a:endParaRPr sz="3800">
              <a:solidFill>
                <a:srgbClr val="E69138"/>
              </a:solidFill>
              <a:latin typeface="Caveat"/>
              <a:ea typeface="Caveat"/>
              <a:cs typeface="Caveat"/>
              <a:sym typeface="Caveat"/>
            </a:endParaRPr>
          </a:p>
          <a:p>
            <a:pPr indent="0" lvl="0" marL="0" rtl="0" algn="l">
              <a:lnSpc>
                <a:spcPct val="115000"/>
              </a:lnSpc>
              <a:spcBef>
                <a:spcPts val="1200"/>
              </a:spcBef>
              <a:spcAft>
                <a:spcPts val="1200"/>
              </a:spcAft>
              <a:buNone/>
            </a:pPr>
            <a:r>
              <a:t/>
            </a:r>
            <a:endParaRPr/>
          </a:p>
        </p:txBody>
      </p:sp>
      <p:sp>
        <p:nvSpPr>
          <p:cNvPr id="182" name="Google Shape;182;p20"/>
          <p:cNvSpPr txBox="1"/>
          <p:nvPr>
            <p:ph idx="1" type="body"/>
          </p:nvPr>
        </p:nvSpPr>
        <p:spPr>
          <a:xfrm>
            <a:off x="217000" y="895300"/>
            <a:ext cx="7505700" cy="24480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35"/>
              <a:buNone/>
            </a:pPr>
            <a:r>
              <a:rPr lang="es" sz="1305">
                <a:latin typeface="Nunito"/>
                <a:ea typeface="Nunito"/>
                <a:cs typeface="Nunito"/>
                <a:sym typeface="Nunito"/>
              </a:rPr>
              <a:t>las videoconferencias  nos ayuda a </a:t>
            </a:r>
            <a:r>
              <a:rPr lang="es" sz="1305">
                <a:latin typeface="Nunito"/>
                <a:ea typeface="Nunito"/>
                <a:cs typeface="Nunito"/>
                <a:sym typeface="Nunito"/>
              </a:rPr>
              <a:t>mantenernos</a:t>
            </a:r>
            <a:r>
              <a:rPr lang="es" sz="1305">
                <a:latin typeface="Nunito"/>
                <a:ea typeface="Nunito"/>
                <a:cs typeface="Nunito"/>
                <a:sym typeface="Nunito"/>
              </a:rPr>
              <a:t> comunicados para el </a:t>
            </a:r>
            <a:r>
              <a:rPr lang="es" sz="1305">
                <a:latin typeface="Nunito"/>
                <a:ea typeface="Nunito"/>
                <a:cs typeface="Nunito"/>
                <a:sym typeface="Nunito"/>
              </a:rPr>
              <a:t>ámbito</a:t>
            </a:r>
            <a:r>
              <a:rPr lang="es" sz="1305">
                <a:latin typeface="Nunito"/>
                <a:ea typeface="Nunito"/>
                <a:cs typeface="Nunito"/>
                <a:sym typeface="Nunito"/>
              </a:rPr>
              <a:t> social, laboral y escolar.</a:t>
            </a:r>
            <a:endParaRPr sz="1305">
              <a:latin typeface="Nunito"/>
              <a:ea typeface="Nunito"/>
              <a:cs typeface="Nunito"/>
              <a:sym typeface="Nunito"/>
            </a:endParaRPr>
          </a:p>
          <a:p>
            <a:pPr indent="-306070" lvl="0" marL="647700" rtl="0" algn="l">
              <a:lnSpc>
                <a:spcPct val="127500"/>
              </a:lnSpc>
              <a:spcBef>
                <a:spcPts val="1200"/>
              </a:spcBef>
              <a:spcAft>
                <a:spcPts val="0"/>
              </a:spcAft>
              <a:buClr>
                <a:srgbClr val="111111"/>
              </a:buClr>
              <a:buSzPts val="1220"/>
              <a:buFont typeface="Nunito"/>
              <a:buChar char="●"/>
            </a:pPr>
            <a:r>
              <a:rPr lang="es" sz="1220">
                <a:solidFill>
                  <a:srgbClr val="111111"/>
                </a:solidFill>
                <a:highlight>
                  <a:srgbClr val="FFFFFF"/>
                </a:highlight>
                <a:latin typeface="Nunito"/>
                <a:ea typeface="Nunito"/>
                <a:cs typeface="Nunito"/>
                <a:sym typeface="Nunito"/>
              </a:rPr>
              <a:t>Zoom: Permite llamadas grupales de hasta 40 minutos y llamadas individuales ilimitadas en su versión gratuita.</a:t>
            </a:r>
            <a:endParaRPr sz="1220">
              <a:solidFill>
                <a:srgbClr val="111111"/>
              </a:solidFill>
              <a:highlight>
                <a:srgbClr val="FFFFFF"/>
              </a:highlight>
              <a:latin typeface="Nunito"/>
              <a:ea typeface="Nunito"/>
              <a:cs typeface="Nunito"/>
              <a:sym typeface="Nunito"/>
            </a:endParaRPr>
          </a:p>
          <a:p>
            <a:pPr indent="-306070" lvl="0" marL="647700" rtl="0" algn="l">
              <a:lnSpc>
                <a:spcPct val="127500"/>
              </a:lnSpc>
              <a:spcBef>
                <a:spcPts val="0"/>
              </a:spcBef>
              <a:spcAft>
                <a:spcPts val="0"/>
              </a:spcAft>
              <a:buClr>
                <a:srgbClr val="111111"/>
              </a:buClr>
              <a:buSzPts val="1220"/>
              <a:buFont typeface="Nunito"/>
              <a:buChar char="●"/>
            </a:pPr>
            <a:r>
              <a:rPr lang="es" sz="1220">
                <a:solidFill>
                  <a:srgbClr val="111111"/>
                </a:solidFill>
                <a:highlight>
                  <a:srgbClr val="FFFFFF"/>
                </a:highlight>
                <a:latin typeface="Nunito"/>
                <a:ea typeface="Nunito"/>
                <a:cs typeface="Nunito"/>
                <a:sym typeface="Nunito"/>
              </a:rPr>
              <a:t>Skype: La plataforma de Microsoft ofrece videollamadas hasta con 10 personas y otras funciones como chat y compartir pantalla.</a:t>
            </a:r>
            <a:endParaRPr sz="1220">
              <a:solidFill>
                <a:srgbClr val="111111"/>
              </a:solidFill>
              <a:highlight>
                <a:srgbClr val="FFFFFF"/>
              </a:highlight>
              <a:latin typeface="Nunito"/>
              <a:ea typeface="Nunito"/>
              <a:cs typeface="Nunito"/>
              <a:sym typeface="Nunito"/>
            </a:endParaRPr>
          </a:p>
          <a:p>
            <a:pPr indent="-306070" lvl="0" marL="647700" rtl="0" algn="l">
              <a:lnSpc>
                <a:spcPct val="127500"/>
              </a:lnSpc>
              <a:spcBef>
                <a:spcPts val="0"/>
              </a:spcBef>
              <a:spcAft>
                <a:spcPts val="0"/>
              </a:spcAft>
              <a:buClr>
                <a:srgbClr val="111111"/>
              </a:buClr>
              <a:buSzPts val="1220"/>
              <a:buFont typeface="Nunito"/>
              <a:buChar char="●"/>
            </a:pPr>
            <a:r>
              <a:rPr lang="es" sz="1220">
                <a:solidFill>
                  <a:srgbClr val="111111"/>
                </a:solidFill>
                <a:highlight>
                  <a:srgbClr val="FFFFFF"/>
                </a:highlight>
                <a:latin typeface="Nunito"/>
                <a:ea typeface="Nunito"/>
                <a:cs typeface="Nunito"/>
                <a:sym typeface="Nunito"/>
              </a:rPr>
              <a:t>Hangouts: El servicio de Google permite videollamadas con hasta 25 personas y se integra con Gmail y Google Calendar.</a:t>
            </a:r>
            <a:endParaRPr sz="1220">
              <a:solidFill>
                <a:srgbClr val="111111"/>
              </a:solidFill>
              <a:highlight>
                <a:srgbClr val="FFFFFF"/>
              </a:highlight>
              <a:latin typeface="Nunito"/>
              <a:ea typeface="Nunito"/>
              <a:cs typeface="Nunito"/>
              <a:sym typeface="Nunito"/>
            </a:endParaRPr>
          </a:p>
          <a:p>
            <a:pPr indent="-306070" lvl="0" marL="647700" rtl="0" algn="l">
              <a:lnSpc>
                <a:spcPct val="127500"/>
              </a:lnSpc>
              <a:spcBef>
                <a:spcPts val="0"/>
              </a:spcBef>
              <a:spcAft>
                <a:spcPts val="0"/>
              </a:spcAft>
              <a:buClr>
                <a:srgbClr val="111111"/>
              </a:buClr>
              <a:buSzPts val="1220"/>
              <a:buFont typeface="Nunito"/>
              <a:buChar char="●"/>
            </a:pPr>
            <a:r>
              <a:rPr lang="es" sz="1220">
                <a:solidFill>
                  <a:srgbClr val="111111"/>
                </a:solidFill>
                <a:highlight>
                  <a:srgbClr val="FFFFFF"/>
                </a:highlight>
                <a:latin typeface="Nunito"/>
                <a:ea typeface="Nunito"/>
                <a:cs typeface="Nunito"/>
                <a:sym typeface="Nunito"/>
              </a:rPr>
              <a:t>Meet: Otra opción de Google que permite videollamadas con hasta 100 personas y tiene funciones de seguridad y transcripción.</a:t>
            </a:r>
            <a:endParaRPr sz="1220">
              <a:solidFill>
                <a:srgbClr val="111111"/>
              </a:solidFill>
              <a:highlight>
                <a:srgbClr val="FFFFFF"/>
              </a:highlight>
              <a:latin typeface="Nunito"/>
              <a:ea typeface="Nunito"/>
              <a:cs typeface="Nunito"/>
              <a:sym typeface="Nunito"/>
            </a:endParaRPr>
          </a:p>
          <a:p>
            <a:pPr indent="0" lvl="0" marL="0" rtl="0" algn="l">
              <a:lnSpc>
                <a:spcPct val="105000"/>
              </a:lnSpc>
              <a:spcBef>
                <a:spcPts val="0"/>
              </a:spcBef>
              <a:spcAft>
                <a:spcPts val="0"/>
              </a:spcAft>
              <a:buSzPts val="935"/>
              <a:buNone/>
            </a:pPr>
            <a:r>
              <a:t/>
            </a:r>
            <a:endParaRPr sz="1305">
              <a:latin typeface="Nunito"/>
              <a:ea typeface="Nunito"/>
              <a:cs typeface="Nunito"/>
              <a:sym typeface="Nunito"/>
            </a:endParaRPr>
          </a:p>
          <a:p>
            <a:pPr indent="0" lvl="0" marL="0" rtl="0" algn="l">
              <a:lnSpc>
                <a:spcPct val="105000"/>
              </a:lnSpc>
              <a:spcBef>
                <a:spcPts val="1200"/>
              </a:spcBef>
              <a:spcAft>
                <a:spcPts val="1200"/>
              </a:spcAft>
              <a:buSzPts val="935"/>
              <a:buNone/>
            </a:pPr>
            <a:r>
              <a:t/>
            </a:r>
            <a:endParaRPr sz="1105"/>
          </a:p>
        </p:txBody>
      </p:sp>
      <p:pic>
        <p:nvPicPr>
          <p:cNvPr id="183" name="Google Shape;183;p20"/>
          <p:cNvPicPr preferRelativeResize="0"/>
          <p:nvPr/>
        </p:nvPicPr>
        <p:blipFill>
          <a:blip r:embed="rId3">
            <a:alphaModFix/>
          </a:blip>
          <a:stretch>
            <a:fillRect/>
          </a:stretch>
        </p:blipFill>
        <p:spPr>
          <a:xfrm>
            <a:off x="6524675" y="3496700"/>
            <a:ext cx="2406100" cy="1443650"/>
          </a:xfrm>
          <a:prstGeom prst="rect">
            <a:avLst/>
          </a:prstGeom>
          <a:noFill/>
          <a:ln>
            <a:noFill/>
          </a:ln>
        </p:spPr>
      </p:pic>
      <p:pic>
        <p:nvPicPr>
          <p:cNvPr id="184" name="Google Shape;184;p20"/>
          <p:cNvPicPr preferRelativeResize="0"/>
          <p:nvPr/>
        </p:nvPicPr>
        <p:blipFill>
          <a:blip r:embed="rId4">
            <a:alphaModFix/>
          </a:blip>
          <a:stretch>
            <a:fillRect/>
          </a:stretch>
        </p:blipFill>
        <p:spPr>
          <a:xfrm>
            <a:off x="514450" y="3553725"/>
            <a:ext cx="3368700" cy="1067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775625" y="207200"/>
            <a:ext cx="7505700" cy="9546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lang="es" sz="3800">
                <a:solidFill>
                  <a:srgbClr val="E69138"/>
                </a:solidFill>
                <a:latin typeface="Caveat"/>
                <a:ea typeface="Caveat"/>
                <a:cs typeface="Caveat"/>
                <a:sym typeface="Caveat"/>
              </a:rPr>
              <a:t>Comunicación</a:t>
            </a:r>
            <a:r>
              <a:rPr lang="es" sz="3800">
                <a:solidFill>
                  <a:srgbClr val="E69138"/>
                </a:solidFill>
                <a:latin typeface="Caveat"/>
                <a:ea typeface="Caveat"/>
                <a:cs typeface="Caveat"/>
                <a:sym typeface="Caveat"/>
              </a:rPr>
              <a:t> en equipos y </a:t>
            </a:r>
            <a:r>
              <a:rPr lang="es" sz="3800">
                <a:solidFill>
                  <a:srgbClr val="E69138"/>
                </a:solidFill>
                <a:latin typeface="Caveat"/>
                <a:ea typeface="Caveat"/>
                <a:cs typeface="Caveat"/>
                <a:sym typeface="Caveat"/>
              </a:rPr>
              <a:t>colaboración</a:t>
            </a:r>
            <a:endParaRPr sz="3800">
              <a:solidFill>
                <a:srgbClr val="E69138"/>
              </a:solidFill>
              <a:latin typeface="Caveat"/>
              <a:ea typeface="Caveat"/>
              <a:cs typeface="Caveat"/>
              <a:sym typeface="Caveat"/>
            </a:endParaRPr>
          </a:p>
          <a:p>
            <a:pPr indent="0" lvl="0" marL="0" rtl="0" algn="l">
              <a:lnSpc>
                <a:spcPct val="115000"/>
              </a:lnSpc>
              <a:spcBef>
                <a:spcPts val="1200"/>
              </a:spcBef>
              <a:spcAft>
                <a:spcPts val="1200"/>
              </a:spcAft>
              <a:buNone/>
            </a:pPr>
            <a:r>
              <a:t/>
            </a:r>
            <a:endParaRPr/>
          </a:p>
        </p:txBody>
      </p:sp>
      <p:sp>
        <p:nvSpPr>
          <p:cNvPr id="190" name="Google Shape;190;p21"/>
          <p:cNvSpPr txBox="1"/>
          <p:nvPr>
            <p:ph idx="1" type="body"/>
          </p:nvPr>
        </p:nvSpPr>
        <p:spPr>
          <a:xfrm>
            <a:off x="224275" y="8735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Slack es una aplicación de mensajería para empresas que conecta a las personas con la información que necesitan. Slack transforma la manera en que se comunican las organizaciones reuniendo a las personas para que trabajen como un equipo unificado.</a:t>
            </a:r>
            <a:endParaRPr/>
          </a:p>
        </p:txBody>
      </p:sp>
      <p:sp>
        <p:nvSpPr>
          <p:cNvPr id="191" name="Google Shape;191;p21"/>
          <p:cNvSpPr txBox="1"/>
          <p:nvPr/>
        </p:nvSpPr>
        <p:spPr>
          <a:xfrm>
            <a:off x="224275" y="3039675"/>
            <a:ext cx="3000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Microsoft Teams es una aplicación de colaboración creada para el trabajo híbrido para que usted y su equipo estén informados, organizados y conectados, todo en un mismo lugar. Sugerencia: Obtenga experiencia técnica con Asistencia para negocios.</a:t>
            </a:r>
            <a:endParaRPr/>
          </a:p>
        </p:txBody>
      </p:sp>
      <p:sp>
        <p:nvSpPr>
          <p:cNvPr id="192" name="Google Shape;192;p21"/>
          <p:cNvSpPr txBox="1"/>
          <p:nvPr/>
        </p:nvSpPr>
        <p:spPr>
          <a:xfrm>
            <a:off x="5934250" y="3003400"/>
            <a:ext cx="3000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Trello es una herramienta visual que permite a los equipos gestionar cualquier tipo de proyecto y flujo de trabajo, así como supervisar tareas. Añade archivos, checklists o incluso automatizaciones: personalízalo todo según las necesidades de tu equipo.</a:t>
            </a:r>
            <a:endParaRPr/>
          </a:p>
        </p:txBody>
      </p:sp>
      <p:pic>
        <p:nvPicPr>
          <p:cNvPr id="193" name="Google Shape;193;p21"/>
          <p:cNvPicPr preferRelativeResize="0"/>
          <p:nvPr/>
        </p:nvPicPr>
        <p:blipFill>
          <a:blip r:embed="rId3">
            <a:alphaModFix/>
          </a:blip>
          <a:stretch>
            <a:fillRect/>
          </a:stretch>
        </p:blipFill>
        <p:spPr>
          <a:xfrm>
            <a:off x="3122700" y="1500000"/>
            <a:ext cx="3044250" cy="17123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